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00c7d2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79722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925520" y="3960"/>
            <a:ext cx="126000" cy="685692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4838040" y="-1440"/>
            <a:ext cx="136440" cy="685692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Immagine 8" descr=""/>
          <p:cNvPicPr/>
          <p:nvPr/>
        </p:nvPicPr>
        <p:blipFill>
          <a:blip r:embed="rId2"/>
          <a:stretch/>
        </p:blipFill>
        <p:spPr>
          <a:xfrm>
            <a:off x="-11520" y="0"/>
            <a:ext cx="4848480" cy="685692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00c7d2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 hidden="1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2" hidden="1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6629400" y="758880"/>
            <a:ext cx="4525200" cy="322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it-IT" sz="6000" spc="-52" strike="noStrike">
                <a:solidFill>
                  <a:srgbClr val="111111"/>
                </a:solidFill>
                <a:latin typeface="Calibri"/>
                <a:ea typeface="DejaVu Sans"/>
              </a:rPr>
              <a:t>Occlusione gastrica in sleeve gastrectomy</a:t>
            </a:r>
            <a:endParaRPr b="0" lang="it-IT" sz="6000" spc="-1" strike="noStrike">
              <a:solidFill>
                <a:srgbClr val="111111"/>
              </a:solid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6632280" y="4508640"/>
            <a:ext cx="4525200" cy="127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5000"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it-IT" sz="2800" spc="194" strike="noStrike" cap="all">
                <a:solidFill>
                  <a:srgbClr val="000000"/>
                </a:solidFill>
                <a:latin typeface="Calibri"/>
                <a:ea typeface="DejaVu Sans"/>
              </a:rPr>
              <a:t>Dott. Andrea weiss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it-IT" sz="2800" spc="194" strike="noStrike" cap="all">
                <a:solidFill>
                  <a:srgbClr val="000000"/>
                </a:solidFill>
                <a:latin typeface="Calibri"/>
                <a:ea typeface="DejaVu Sans"/>
              </a:rPr>
              <a:t>Ospedali Galliera 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r>
              <a:rPr b="1" lang="it-IT" sz="2800" spc="194" strike="noStrike" cap="all">
                <a:solidFill>
                  <a:srgbClr val="000000"/>
                </a:solidFill>
                <a:latin typeface="Calibri"/>
                <a:ea typeface="DejaVu Sans"/>
              </a:rPr>
              <a:t>Genova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6629400" y="758880"/>
            <a:ext cx="4525200" cy="322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it-IT" sz="6000" spc="-52" strike="noStrike">
                <a:solidFill>
                  <a:srgbClr val="1e5082"/>
                </a:solidFill>
                <a:latin typeface="Calibri"/>
                <a:ea typeface="DejaVu Sans"/>
              </a:rPr>
              <a:t>Grazie</a:t>
            </a:r>
            <a:endParaRPr b="0" lang="it-IT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-21960" y="360000"/>
            <a:ext cx="12213360" cy="46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Paziente operata di sleeve gastrectomy nel maggio 2021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Regolare follow-up nei successivi anni con buon calo ponderale e nessun disturbo segnalato.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01/08/23 la paziente si reca in PS per epigastralgia e vomito da circa 1 settimana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EE: WBC 8, PCR 1,6, bilirubina tot 1,1, bilirubina diretta 0,5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ETG addome: Fegato di dimensioni ed ecostruttura regolari.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Non dilatazione delle VBI e VBE.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Colecisti distesa a pareti con spessore diffusamente accentuato (3mm) senza segni di iperemia al color Doppler 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priva di contenuto litiasico.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Regione pancreatica visualizzabile con difficoltà per sovrapposto meteorismo intestinale.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Non particolarità a reni e milza.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Vescica depleta.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Non liquido libero peritoneale.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  <p:pic>
        <p:nvPicPr>
          <p:cNvPr id="88" name="Immagine 87" descr=""/>
          <p:cNvPicPr/>
          <p:nvPr/>
        </p:nvPicPr>
        <p:blipFill>
          <a:blip r:embed="rId1"/>
          <a:srcRect l="25016" t="31524" r="22152" b="7878"/>
          <a:stretch/>
        </p:blipFill>
        <p:spPr>
          <a:xfrm>
            <a:off x="5258520" y="4182120"/>
            <a:ext cx="3561120" cy="229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385920" y="466200"/>
            <a:ext cx="12213360" cy="367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 data 08/08 la paziente ritorna in PS per vomito e dolore addominale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Eseguita EGDS: “Esame condotto fino al fondo gastrico. Esofago regolare. Stomaco completamente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occupato da ingesti in abbondante quantità maleodoranti che impediscono la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prosecuzione dell'esame. Utile studio radiologico con TC con mdc , stenosi ?altro?”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Esegue TAC addome: “In esiti di sleeve gastrectomy con tubulizzazione del corpo gastrico, il lume del tasca gastrica residua a monte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appare pressocchè totalmente occupata da conglomerato di ingesti di aspetto strutturato (di circa 7x5,5 cm).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Lume del corpo gastrico tubulizzato di aspetto virtuale.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 i limiti della metodica, lieve ispessimento delle pareti dell'antro gastrico-prima porzione duodenale.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Non gas libero in addome.”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  <p:pic>
        <p:nvPicPr>
          <p:cNvPr id="90" name="Immagine 89" descr=""/>
          <p:cNvPicPr/>
          <p:nvPr/>
        </p:nvPicPr>
        <p:blipFill>
          <a:blip r:embed="rId1"/>
          <a:srcRect l="32400" t="23650" r="26266" b="18611"/>
          <a:stretch/>
        </p:blipFill>
        <p:spPr>
          <a:xfrm>
            <a:off x="3960000" y="3780360"/>
            <a:ext cx="3435480" cy="269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3040" y="360000"/>
            <a:ext cx="12216600" cy="21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Consulenza chirurgica: “Ritorna per persistenza della sintomatologia: non riesce ad ingerire liquidi nè solidi, vomitando in seguito a loro ingestione; presa visione accertamenti effettuati. </a:t>
            </a:r>
            <a:r>
              <a:rPr b="1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La paziente ricorda di aver ingerito un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pezzo di cocco grande il 26/7 e da allora insorgenza della sintomatologia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; EGDS effettuata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infruttuosa per stomaco occupato da ingesti.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Si consiglia posizionamento di SNG, idratazione e supporto calorico ev, e ricovero per poter eseguire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progressivo svuotamento gastrico e successivo nuovo tentativo di EGDS”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  <p:pic>
        <p:nvPicPr>
          <p:cNvPr id="92" name="Immagine 91" descr=""/>
          <p:cNvPicPr/>
          <p:nvPr/>
        </p:nvPicPr>
        <p:blipFill>
          <a:blip r:embed="rId1"/>
          <a:srcRect l="63484" t="20994" r="12900" b="39640"/>
          <a:stretch/>
        </p:blipFill>
        <p:spPr>
          <a:xfrm>
            <a:off x="3780000" y="3240000"/>
            <a:ext cx="2879280" cy="269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900000"/>
            <a:ext cx="12271320" cy="157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Consulenza gastroenterologica: “si consiglia somministrazione di coca-cola. Terapia con Buscopan e Plasil e rivalutazione tra 48 ore endoscopica”.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94" name="Immagine 93" descr=""/>
          <p:cNvPicPr/>
          <p:nvPr/>
        </p:nvPicPr>
        <p:blipFill>
          <a:blip r:embed="rId1"/>
          <a:srcRect l="70791" t="18401" r="15929" b="23860"/>
          <a:stretch/>
        </p:blipFill>
        <p:spPr>
          <a:xfrm>
            <a:off x="4680000" y="1800360"/>
            <a:ext cx="1619280" cy="395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139400" y="1026000"/>
            <a:ext cx="8939880" cy="239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11/08 EGDS:”Al controllo odierno, esofago regolare per calibro e mucosa. Cavità gastrica tubulizzata come da esiti di sleeve gastrectomy con abbondante presenza di ingesti ma senza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evidenza di stenosi. Piloro pervio. Bulbo duodenale e duodeno II porzione regolare. Si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consiglia di proseguire come da precedenti indicazione”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Inizia dieta idrica.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96" name="Immagine 95" descr=""/>
          <p:cNvPicPr/>
          <p:nvPr/>
        </p:nvPicPr>
        <p:blipFill>
          <a:blip r:embed="rId1"/>
          <a:srcRect l="49803" t="47272" r="33965" b="23860"/>
          <a:stretch/>
        </p:blipFill>
        <p:spPr>
          <a:xfrm>
            <a:off x="4320000" y="3600000"/>
            <a:ext cx="2519280" cy="251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720000" y="1440000"/>
            <a:ext cx="8939880" cy="11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13/8 dieta semisolida. Non più episodi di vomito.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14/8 dimissione. In tp con Pantoprazolo 40 mg per os + integrazioni multivitaminiche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98" name="Immagine 97" descr=""/>
          <p:cNvPicPr/>
          <p:nvPr/>
        </p:nvPicPr>
        <p:blipFill>
          <a:blip r:embed="rId1"/>
          <a:srcRect l="47165" t="49897" r="23313" b="31734"/>
          <a:stretch/>
        </p:blipFill>
        <p:spPr>
          <a:xfrm>
            <a:off x="1440000" y="3420000"/>
            <a:ext cx="8099640" cy="21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178640" y="3232800"/>
            <a:ext cx="9439920" cy="111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0" name="Immagine 99" descr=""/>
          <p:cNvPicPr/>
          <p:nvPr/>
        </p:nvPicPr>
        <p:blipFill>
          <a:blip r:embed="rId1"/>
          <a:srcRect l="38307" t="15776" r="23313" b="21235"/>
          <a:stretch/>
        </p:blipFill>
        <p:spPr>
          <a:xfrm>
            <a:off x="5744520" y="788760"/>
            <a:ext cx="5775120" cy="5330880"/>
          </a:xfrm>
          <a:prstGeom prst="rect">
            <a:avLst/>
          </a:prstGeom>
          <a:ln w="0">
            <a:noFill/>
          </a:ln>
        </p:spPr>
      </p:pic>
      <p:pic>
        <p:nvPicPr>
          <p:cNvPr id="101" name="Immagine 100" descr=""/>
          <p:cNvPicPr/>
          <p:nvPr/>
        </p:nvPicPr>
        <p:blipFill>
          <a:blip r:embed="rId2"/>
          <a:srcRect l="38307" t="15776" r="24789" b="34359"/>
          <a:stretch/>
        </p:blipFill>
        <p:spPr>
          <a:xfrm>
            <a:off x="360360" y="360000"/>
            <a:ext cx="4499280" cy="3419280"/>
          </a:xfrm>
          <a:prstGeom prst="rect">
            <a:avLst/>
          </a:prstGeom>
          <a:ln w="0">
            <a:noFill/>
          </a:ln>
        </p:spPr>
      </p:pic>
      <p:pic>
        <p:nvPicPr>
          <p:cNvPr id="102" name="Immagine 101" descr=""/>
          <p:cNvPicPr/>
          <p:nvPr/>
        </p:nvPicPr>
        <p:blipFill>
          <a:blip r:embed="rId3"/>
          <a:srcRect l="38307" t="26268" r="23313" b="57981"/>
          <a:stretch/>
        </p:blipFill>
        <p:spPr>
          <a:xfrm>
            <a:off x="360000" y="4500000"/>
            <a:ext cx="4500000" cy="18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900000" y="1800360"/>
            <a:ext cx="8377560" cy="37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Arial"/>
                <a:ea typeface="DejaVu Sans"/>
              </a:rPr>
              <a:t>TRATTAMENTO FITOBEZOARI: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  <a:ea typeface="DejaVu Sans"/>
              </a:rPr>
              <a:t>1)dissoluzione chimica</a:t>
            </a:r>
            <a:endParaRPr b="0" lang="it-IT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  <a:ea typeface="DejaVu Sans"/>
              </a:rPr>
              <a:t>2)rimozione endoscopica</a:t>
            </a:r>
            <a:endParaRPr b="0" lang="it-IT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  <a:ea typeface="DejaVu Sans"/>
              </a:rPr>
              <a:t>3)chirurgico</a:t>
            </a:r>
            <a:endParaRPr b="0" lang="it-IT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65</TotalTime>
  <Application>LibreOffice/7.0.0.3$Windows_X86_64 LibreOffice_project/8061b3e9204bef6b321a21033174034a5e2ea88e</Application>
  <Words>461</Words>
  <Paragraphs>51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2022-02-27T17:36:31Z</dcterms:created>
  <dc:creator>Eliana Rispoli</dc:creator>
  <dc:description/>
  <dc:language>it-IT</dc:language>
  <cp:lastModifiedBy/>
  <dcterms:modified xsi:type="dcterms:W3CDTF">2024-03-30T14:58:48Z</dcterms:modified>
  <cp:revision>14</cp:revision>
  <dc:subject/>
  <dc:title>Roma 29-30 aprile Primo Corso ACCADEMIA SICOB Direttori: M. De Luca - M.A. Zappa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0x01010079F111ED35F8CC479449609E8A0923A6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10</vt:i4>
  </property>
</Properties>
</file>